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1.jpg" ContentType="image/png"/>
  <Override PartName="/ppt/media/image32.jpg" ContentType="image/png"/>
  <Override PartName="/ppt/media/image33.jpg" ContentType="image/png"/>
  <Override PartName="/ppt/media/image34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25"/>
  </p:notesMasterIdLst>
  <p:sldIdLst>
    <p:sldId id="536" r:id="rId2"/>
    <p:sldId id="535" r:id="rId3"/>
    <p:sldId id="559" r:id="rId4"/>
    <p:sldId id="534" r:id="rId5"/>
    <p:sldId id="546" r:id="rId6"/>
    <p:sldId id="550" r:id="rId7"/>
    <p:sldId id="547" r:id="rId8"/>
    <p:sldId id="554" r:id="rId9"/>
    <p:sldId id="548" r:id="rId10"/>
    <p:sldId id="556" r:id="rId11"/>
    <p:sldId id="564" r:id="rId12"/>
    <p:sldId id="519" r:id="rId13"/>
    <p:sldId id="520" r:id="rId14"/>
    <p:sldId id="558" r:id="rId15"/>
    <p:sldId id="467" r:id="rId16"/>
    <p:sldId id="560" r:id="rId17"/>
    <p:sldId id="561" r:id="rId18"/>
    <p:sldId id="415" r:id="rId19"/>
    <p:sldId id="491" r:id="rId20"/>
    <p:sldId id="481" r:id="rId21"/>
    <p:sldId id="260" r:id="rId22"/>
    <p:sldId id="563" r:id="rId23"/>
    <p:sldId id="538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vi" initials="GS" lastIdx="1" clrIdx="0"/>
  <p:cmAuthor id="2" name="Givi" initials="GS [2]" lastIdx="1" clrIdx="1"/>
  <p:cmAuthor id="3" name="George Tsiramua" initials="GT" lastIdx="2" clrIdx="2">
    <p:extLst>
      <p:ext uri="{19B8F6BF-5375-455C-9EA6-DF929625EA0E}">
        <p15:presenceInfo xmlns:p15="http://schemas.microsoft.com/office/powerpoint/2012/main" userId="S-1-5-21-3637722149-2055084499-3118630416-11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000099"/>
    <a:srgbClr val="A8F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38" autoAdjust="0"/>
  </p:normalViewPr>
  <p:slideViewPr>
    <p:cSldViewPr>
      <p:cViewPr varScale="1">
        <p:scale>
          <a:sx n="59" d="100"/>
          <a:sy n="59" d="100"/>
        </p:scale>
        <p:origin x="868" y="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D2A5F-91B6-4690-B014-89B5CA11451B}" type="doc">
      <dgm:prSet loTypeId="urn:microsoft.com/office/officeart/2005/8/layout/cycle2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A9ECC4-4ED1-4F8F-B5DF-6B8BF12217D4}">
      <dgm:prSet phldrT="[Text]" custT="1"/>
      <dgm:spPr/>
      <dgm:t>
        <a:bodyPr/>
        <a:lstStyle/>
        <a:p>
          <a:r>
            <a:rPr lang="en-US" sz="2000" dirty="0">
              <a:latin typeface="+mn-lt"/>
              <a:cs typeface="Arial" pitchFamily="34" charset="0"/>
            </a:rPr>
            <a:t>Governmental Organizations</a:t>
          </a:r>
          <a:endParaRPr lang="ka-GE" sz="2000" dirty="0">
            <a:latin typeface="+mn-lt"/>
            <a:cs typeface="Arial" pitchFamily="34" charset="0"/>
          </a:endParaRPr>
        </a:p>
      </dgm:t>
    </dgm:pt>
    <dgm:pt modelId="{8492BBAD-CFFF-4CD6-AFAD-BE7D13F95702}" type="parTrans" cxnId="{32D30DC0-6640-41E3-B9E9-9F171D48C4CF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10F94676-FED2-4639-B968-9F5321BD1143}" type="sibTrans" cxnId="{32D30DC0-6640-41E3-B9E9-9F171D48C4CF}">
      <dgm:prSet custT="1"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10E25AF3-62CB-4BF8-AA3E-ED8CDFA407C6}">
      <dgm:prSet phldrT="[Text]" custT="1"/>
      <dgm:spPr/>
      <dgm:t>
        <a:bodyPr/>
        <a:lstStyle/>
        <a:p>
          <a:r>
            <a:rPr lang="en-US" sz="2400" dirty="0">
              <a:latin typeface="+mn-lt"/>
              <a:cs typeface="Arial" pitchFamily="34" charset="0"/>
            </a:rPr>
            <a:t>Universities</a:t>
          </a:r>
        </a:p>
      </dgm:t>
    </dgm:pt>
    <dgm:pt modelId="{31D40C1C-5AEB-4A71-9E44-737994AC5FAF}" type="parTrans" cxnId="{E97A2511-4C42-4D92-A4BC-732B5EC328D4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ABC7C415-16FF-4B1C-B586-1C020930E28D}" type="sibTrans" cxnId="{E97A2511-4C42-4D92-A4BC-732B5EC328D4}">
      <dgm:prSet custT="1"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B9F41D7C-4DCB-45FC-B5DE-E5E1E8976505}">
      <dgm:prSet phldrT="[Text]" custT="1"/>
      <dgm:spPr/>
      <dgm:t>
        <a:bodyPr/>
        <a:lstStyle/>
        <a:p>
          <a:r>
            <a:rPr lang="en-US" sz="2000" dirty="0">
              <a:latin typeface="+mn-lt"/>
              <a:cs typeface="Arial" pitchFamily="34" charset="0"/>
            </a:rPr>
            <a:t>Private Organizations, NGOs</a:t>
          </a:r>
        </a:p>
      </dgm:t>
    </dgm:pt>
    <dgm:pt modelId="{E3EF3DF0-BFB2-40A0-AED2-48581E73119E}" type="parTrans" cxnId="{7B735FD0-E5E9-4EDC-A90F-A0C3A2DEBA7F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CD3BD5B2-7AF8-4E7A-B7C9-BA73B3EBEA25}" type="sibTrans" cxnId="{7B735FD0-E5E9-4EDC-A90F-A0C3A2DEBA7F}">
      <dgm:prSet custT="1"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08F3D4BE-24AB-4DF4-8AF2-EBEE5B26670E}" type="pres">
      <dgm:prSet presAssocID="{2F6D2A5F-91B6-4690-B014-89B5CA11451B}" presName="cycle" presStyleCnt="0">
        <dgm:presLayoutVars>
          <dgm:dir/>
          <dgm:resizeHandles val="exact"/>
        </dgm:presLayoutVars>
      </dgm:prSet>
      <dgm:spPr/>
    </dgm:pt>
    <dgm:pt modelId="{A3FF7E84-DE16-4859-81F1-F2BF870B5B97}" type="pres">
      <dgm:prSet presAssocID="{76A9ECC4-4ED1-4F8F-B5DF-6B8BF12217D4}" presName="node" presStyleLbl="node1" presStyleIdx="0" presStyleCnt="3">
        <dgm:presLayoutVars>
          <dgm:bulletEnabled val="1"/>
        </dgm:presLayoutVars>
      </dgm:prSet>
      <dgm:spPr/>
    </dgm:pt>
    <dgm:pt modelId="{402EFA2E-EEEA-4918-9FCC-83BA3547D6FE}" type="pres">
      <dgm:prSet presAssocID="{10F94676-FED2-4639-B968-9F5321BD1143}" presName="sibTrans" presStyleLbl="sibTrans2D1" presStyleIdx="0" presStyleCnt="3" custFlipHor="1" custScaleX="16071" custScaleY="20510"/>
      <dgm:spPr/>
    </dgm:pt>
    <dgm:pt modelId="{E8644B86-798C-4ECA-944E-B54FC47E3257}" type="pres">
      <dgm:prSet presAssocID="{10F94676-FED2-4639-B968-9F5321BD1143}" presName="connectorText" presStyleLbl="sibTrans2D1" presStyleIdx="0" presStyleCnt="3"/>
      <dgm:spPr/>
    </dgm:pt>
    <dgm:pt modelId="{87DF8CAA-3607-4AC1-AA0B-47616C2F9F64}" type="pres">
      <dgm:prSet presAssocID="{10E25AF3-62CB-4BF8-AA3E-ED8CDFA407C6}" presName="node" presStyleLbl="node1" presStyleIdx="1" presStyleCnt="3">
        <dgm:presLayoutVars>
          <dgm:bulletEnabled val="1"/>
        </dgm:presLayoutVars>
      </dgm:prSet>
      <dgm:spPr/>
    </dgm:pt>
    <dgm:pt modelId="{30BF2D70-0EF4-4364-AABC-C0910F6696EB}" type="pres">
      <dgm:prSet presAssocID="{ABC7C415-16FF-4B1C-B586-1C020930E28D}" presName="sibTrans" presStyleLbl="sibTrans2D1" presStyleIdx="1" presStyleCnt="3" custFlipVert="1" custScaleX="7114" custScaleY="21055"/>
      <dgm:spPr/>
    </dgm:pt>
    <dgm:pt modelId="{5BF0AE29-EDAE-489B-9221-FB4E086C6792}" type="pres">
      <dgm:prSet presAssocID="{ABC7C415-16FF-4B1C-B586-1C020930E28D}" presName="connectorText" presStyleLbl="sibTrans2D1" presStyleIdx="1" presStyleCnt="3"/>
      <dgm:spPr/>
    </dgm:pt>
    <dgm:pt modelId="{F983315F-9977-4B74-A672-79A9502EC6E8}" type="pres">
      <dgm:prSet presAssocID="{B9F41D7C-4DCB-45FC-B5DE-E5E1E8976505}" presName="node" presStyleLbl="node1" presStyleIdx="2" presStyleCnt="3">
        <dgm:presLayoutVars>
          <dgm:bulletEnabled val="1"/>
        </dgm:presLayoutVars>
      </dgm:prSet>
      <dgm:spPr/>
    </dgm:pt>
    <dgm:pt modelId="{8EF85668-B6E3-4CCA-89B0-F9141DDED1AF}" type="pres">
      <dgm:prSet presAssocID="{CD3BD5B2-7AF8-4E7A-B7C9-BA73B3EBEA25}" presName="sibTrans" presStyleLbl="sibTrans2D1" presStyleIdx="2" presStyleCnt="3" custFlipHor="1" custScaleX="15774" custScaleY="25794"/>
      <dgm:spPr/>
    </dgm:pt>
    <dgm:pt modelId="{01941E33-2D56-43D1-8525-4B6988BCF45B}" type="pres">
      <dgm:prSet presAssocID="{CD3BD5B2-7AF8-4E7A-B7C9-BA73B3EBEA25}" presName="connectorText" presStyleLbl="sibTrans2D1" presStyleIdx="2" presStyleCnt="3"/>
      <dgm:spPr/>
    </dgm:pt>
  </dgm:ptLst>
  <dgm:cxnLst>
    <dgm:cxn modelId="{37378905-540A-47A7-A708-7D9F78020D00}" type="presOf" srcId="{10E25AF3-62CB-4BF8-AA3E-ED8CDFA407C6}" destId="{87DF8CAA-3607-4AC1-AA0B-47616C2F9F64}" srcOrd="0" destOrd="0" presId="urn:microsoft.com/office/officeart/2005/8/layout/cycle2"/>
    <dgm:cxn modelId="{6BFA0508-61AB-46B4-B489-FC7EF8CCD5AC}" type="presOf" srcId="{B9F41D7C-4DCB-45FC-B5DE-E5E1E8976505}" destId="{F983315F-9977-4B74-A672-79A9502EC6E8}" srcOrd="0" destOrd="0" presId="urn:microsoft.com/office/officeart/2005/8/layout/cycle2"/>
    <dgm:cxn modelId="{B7E45D09-9330-480C-8719-9D5591845F86}" type="presOf" srcId="{2F6D2A5F-91B6-4690-B014-89B5CA11451B}" destId="{08F3D4BE-24AB-4DF4-8AF2-EBEE5B26670E}" srcOrd="0" destOrd="0" presId="urn:microsoft.com/office/officeart/2005/8/layout/cycle2"/>
    <dgm:cxn modelId="{E97A2511-4C42-4D92-A4BC-732B5EC328D4}" srcId="{2F6D2A5F-91B6-4690-B014-89B5CA11451B}" destId="{10E25AF3-62CB-4BF8-AA3E-ED8CDFA407C6}" srcOrd="1" destOrd="0" parTransId="{31D40C1C-5AEB-4A71-9E44-737994AC5FAF}" sibTransId="{ABC7C415-16FF-4B1C-B586-1C020930E28D}"/>
    <dgm:cxn modelId="{EA237A2A-2D3D-4A3F-92E2-989030B18E5D}" type="presOf" srcId="{10F94676-FED2-4639-B968-9F5321BD1143}" destId="{E8644B86-798C-4ECA-944E-B54FC47E3257}" srcOrd="1" destOrd="0" presId="urn:microsoft.com/office/officeart/2005/8/layout/cycle2"/>
    <dgm:cxn modelId="{F0F7015C-EAEE-4A42-8524-63933119F5D1}" type="presOf" srcId="{ABC7C415-16FF-4B1C-B586-1C020930E28D}" destId="{30BF2D70-0EF4-4364-AABC-C0910F6696EB}" srcOrd="0" destOrd="0" presId="urn:microsoft.com/office/officeart/2005/8/layout/cycle2"/>
    <dgm:cxn modelId="{2610CD5E-FEFB-48DB-8787-CDACA0C66430}" type="presOf" srcId="{76A9ECC4-4ED1-4F8F-B5DF-6B8BF12217D4}" destId="{A3FF7E84-DE16-4859-81F1-F2BF870B5B97}" srcOrd="0" destOrd="0" presId="urn:microsoft.com/office/officeart/2005/8/layout/cycle2"/>
    <dgm:cxn modelId="{806BC361-8ADC-4505-B2A6-D28B7B0943FA}" type="presOf" srcId="{CD3BD5B2-7AF8-4E7A-B7C9-BA73B3EBEA25}" destId="{01941E33-2D56-43D1-8525-4B6988BCF45B}" srcOrd="1" destOrd="0" presId="urn:microsoft.com/office/officeart/2005/8/layout/cycle2"/>
    <dgm:cxn modelId="{BC05259F-E96C-4FDE-A4B9-168DE0221A47}" type="presOf" srcId="{10F94676-FED2-4639-B968-9F5321BD1143}" destId="{402EFA2E-EEEA-4918-9FCC-83BA3547D6FE}" srcOrd="0" destOrd="0" presId="urn:microsoft.com/office/officeart/2005/8/layout/cycle2"/>
    <dgm:cxn modelId="{C5D630B0-F9E2-4249-A677-EFFDB7E30A9D}" type="presOf" srcId="{CD3BD5B2-7AF8-4E7A-B7C9-BA73B3EBEA25}" destId="{8EF85668-B6E3-4CCA-89B0-F9141DDED1AF}" srcOrd="0" destOrd="0" presId="urn:microsoft.com/office/officeart/2005/8/layout/cycle2"/>
    <dgm:cxn modelId="{32D30DC0-6640-41E3-B9E9-9F171D48C4CF}" srcId="{2F6D2A5F-91B6-4690-B014-89B5CA11451B}" destId="{76A9ECC4-4ED1-4F8F-B5DF-6B8BF12217D4}" srcOrd="0" destOrd="0" parTransId="{8492BBAD-CFFF-4CD6-AFAD-BE7D13F95702}" sibTransId="{10F94676-FED2-4639-B968-9F5321BD1143}"/>
    <dgm:cxn modelId="{7B735FD0-E5E9-4EDC-A90F-A0C3A2DEBA7F}" srcId="{2F6D2A5F-91B6-4690-B014-89B5CA11451B}" destId="{B9F41D7C-4DCB-45FC-B5DE-E5E1E8976505}" srcOrd="2" destOrd="0" parTransId="{E3EF3DF0-BFB2-40A0-AED2-48581E73119E}" sibTransId="{CD3BD5B2-7AF8-4E7A-B7C9-BA73B3EBEA25}"/>
    <dgm:cxn modelId="{51D3DED4-43FD-4FC2-8256-68689A368661}" type="presOf" srcId="{ABC7C415-16FF-4B1C-B586-1C020930E28D}" destId="{5BF0AE29-EDAE-489B-9221-FB4E086C6792}" srcOrd="1" destOrd="0" presId="urn:microsoft.com/office/officeart/2005/8/layout/cycle2"/>
    <dgm:cxn modelId="{AAA1F5CA-C4B4-4282-B1EE-413516099325}" type="presParOf" srcId="{08F3D4BE-24AB-4DF4-8AF2-EBEE5B26670E}" destId="{A3FF7E84-DE16-4859-81F1-F2BF870B5B97}" srcOrd="0" destOrd="0" presId="urn:microsoft.com/office/officeart/2005/8/layout/cycle2"/>
    <dgm:cxn modelId="{66ADFB0F-93F5-4AE5-A76B-0CA58242CE1E}" type="presParOf" srcId="{08F3D4BE-24AB-4DF4-8AF2-EBEE5B26670E}" destId="{402EFA2E-EEEA-4918-9FCC-83BA3547D6FE}" srcOrd="1" destOrd="0" presId="urn:microsoft.com/office/officeart/2005/8/layout/cycle2"/>
    <dgm:cxn modelId="{7F76F537-9CD5-4104-BEC1-0EE84907D7C8}" type="presParOf" srcId="{402EFA2E-EEEA-4918-9FCC-83BA3547D6FE}" destId="{E8644B86-798C-4ECA-944E-B54FC47E3257}" srcOrd="0" destOrd="0" presId="urn:microsoft.com/office/officeart/2005/8/layout/cycle2"/>
    <dgm:cxn modelId="{52C5CA01-4E86-400C-8F99-DD77AFC2D986}" type="presParOf" srcId="{08F3D4BE-24AB-4DF4-8AF2-EBEE5B26670E}" destId="{87DF8CAA-3607-4AC1-AA0B-47616C2F9F64}" srcOrd="2" destOrd="0" presId="urn:microsoft.com/office/officeart/2005/8/layout/cycle2"/>
    <dgm:cxn modelId="{7CCB7057-2736-452F-AAEE-A1AE125399F3}" type="presParOf" srcId="{08F3D4BE-24AB-4DF4-8AF2-EBEE5B26670E}" destId="{30BF2D70-0EF4-4364-AABC-C0910F6696EB}" srcOrd="3" destOrd="0" presId="urn:microsoft.com/office/officeart/2005/8/layout/cycle2"/>
    <dgm:cxn modelId="{A044A359-89E1-4CBE-B7FA-F1F37B3D7A55}" type="presParOf" srcId="{30BF2D70-0EF4-4364-AABC-C0910F6696EB}" destId="{5BF0AE29-EDAE-489B-9221-FB4E086C6792}" srcOrd="0" destOrd="0" presId="urn:microsoft.com/office/officeart/2005/8/layout/cycle2"/>
    <dgm:cxn modelId="{A93A54BD-07D0-4BF8-AD37-94FD63A17C40}" type="presParOf" srcId="{08F3D4BE-24AB-4DF4-8AF2-EBEE5B26670E}" destId="{F983315F-9977-4B74-A672-79A9502EC6E8}" srcOrd="4" destOrd="0" presId="urn:microsoft.com/office/officeart/2005/8/layout/cycle2"/>
    <dgm:cxn modelId="{B61ED0BB-F00A-4D6F-AF62-3F423874252A}" type="presParOf" srcId="{08F3D4BE-24AB-4DF4-8AF2-EBEE5B26670E}" destId="{8EF85668-B6E3-4CCA-89B0-F9141DDED1AF}" srcOrd="5" destOrd="0" presId="urn:microsoft.com/office/officeart/2005/8/layout/cycle2"/>
    <dgm:cxn modelId="{7753131E-C98F-4CDB-A778-2B9B3D9EFFF5}" type="presParOf" srcId="{8EF85668-B6E3-4CCA-89B0-F9141DDED1AF}" destId="{01941E33-2D56-43D1-8525-4B6988BCF4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F7E84-DE16-4859-81F1-F2BF870B5B97}">
      <dsp:nvSpPr>
        <dsp:cNvPr id="0" name=""/>
        <dsp:cNvSpPr/>
      </dsp:nvSpPr>
      <dsp:spPr>
        <a:xfrm>
          <a:off x="2182229" y="838"/>
          <a:ext cx="2417340" cy="24173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  <a:cs typeface="Arial" pitchFamily="34" charset="0"/>
            </a:rPr>
            <a:t>Governmental Organizations</a:t>
          </a:r>
          <a:endParaRPr lang="ka-GE" sz="2000" kern="1200" dirty="0">
            <a:latin typeface="+mn-lt"/>
            <a:cs typeface="Arial" pitchFamily="34" charset="0"/>
          </a:endParaRPr>
        </a:p>
      </dsp:txBody>
      <dsp:txXfrm>
        <a:off x="2536240" y="354849"/>
        <a:ext cx="1709318" cy="1709318"/>
      </dsp:txXfrm>
    </dsp:sp>
    <dsp:sp modelId="{402EFA2E-EEEA-4918-9FCC-83BA3547D6FE}">
      <dsp:nvSpPr>
        <dsp:cNvPr id="0" name=""/>
        <dsp:cNvSpPr/>
      </dsp:nvSpPr>
      <dsp:spPr>
        <a:xfrm rot="18000000" flipH="1">
          <a:off x="4237639" y="2681882"/>
          <a:ext cx="103280" cy="1673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Arial" pitchFamily="34" charset="0"/>
            <a:cs typeface="Arial" pitchFamily="34" charset="0"/>
          </a:endParaRPr>
        </a:p>
      </dsp:txBody>
      <dsp:txXfrm>
        <a:off x="4260877" y="2701932"/>
        <a:ext cx="72296" cy="100399"/>
      </dsp:txXfrm>
    </dsp:sp>
    <dsp:sp modelId="{87DF8CAA-3607-4AC1-AA0B-47616C2F9F64}">
      <dsp:nvSpPr>
        <dsp:cNvPr id="0" name=""/>
        <dsp:cNvSpPr/>
      </dsp:nvSpPr>
      <dsp:spPr>
        <a:xfrm>
          <a:off x="3997177" y="3144419"/>
          <a:ext cx="2417340" cy="24173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  <a:cs typeface="Arial" pitchFamily="34" charset="0"/>
            </a:rPr>
            <a:t>Universities</a:t>
          </a:r>
        </a:p>
      </dsp:txBody>
      <dsp:txXfrm>
        <a:off x="4351188" y="3498430"/>
        <a:ext cx="1709318" cy="1709318"/>
      </dsp:txXfrm>
    </dsp:sp>
    <dsp:sp modelId="{30BF2D70-0EF4-4364-AABC-C0910F6696EB}">
      <dsp:nvSpPr>
        <dsp:cNvPr id="0" name=""/>
        <dsp:cNvSpPr/>
      </dsp:nvSpPr>
      <dsp:spPr>
        <a:xfrm rot="10800000" flipV="1">
          <a:off x="3386229" y="4267201"/>
          <a:ext cx="45718" cy="1717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Arial" pitchFamily="34" charset="0"/>
            <a:cs typeface="Arial" pitchFamily="34" charset="0"/>
          </a:endParaRPr>
        </a:p>
      </dsp:txBody>
      <dsp:txXfrm rot="10800000">
        <a:off x="3399944" y="4301556"/>
        <a:ext cx="32003" cy="103067"/>
      </dsp:txXfrm>
    </dsp:sp>
    <dsp:sp modelId="{F983315F-9977-4B74-A672-79A9502EC6E8}">
      <dsp:nvSpPr>
        <dsp:cNvPr id="0" name=""/>
        <dsp:cNvSpPr/>
      </dsp:nvSpPr>
      <dsp:spPr>
        <a:xfrm>
          <a:off x="367281" y="3144419"/>
          <a:ext cx="2417340" cy="24173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  <a:cs typeface="Arial" pitchFamily="34" charset="0"/>
            </a:rPr>
            <a:t>Private Organizations, NGOs</a:t>
          </a:r>
        </a:p>
      </dsp:txBody>
      <dsp:txXfrm>
        <a:off x="721292" y="3498430"/>
        <a:ext cx="1709318" cy="1709318"/>
      </dsp:txXfrm>
    </dsp:sp>
    <dsp:sp modelId="{8EF85668-B6E3-4CCA-89B0-F9141DDED1AF}">
      <dsp:nvSpPr>
        <dsp:cNvPr id="0" name=""/>
        <dsp:cNvSpPr/>
      </dsp:nvSpPr>
      <dsp:spPr>
        <a:xfrm rot="3600000" flipH="1">
          <a:off x="2423645" y="2691830"/>
          <a:ext cx="101372" cy="2104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Arial" pitchFamily="34" charset="0"/>
            <a:cs typeface="Arial" pitchFamily="34" charset="0"/>
          </a:endParaRPr>
        </a:p>
      </dsp:txBody>
      <dsp:txXfrm>
        <a:off x="2446454" y="2747087"/>
        <a:ext cx="70960" cy="126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F256438-0AF7-4C11-8BCF-D4E81C72D71C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BECA653E-C370-4F46-93F7-D5E0BFA4A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571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2BDF5C-4F18-48D7-AD5C-92C2BF4C4D33}" type="slidenum">
              <a:rPr lang="en-US" altLang="en-US">
                <a:latin typeface="Calibri" pitchFamily="34" charset="0"/>
              </a:rPr>
              <a:pPr/>
              <a:t>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410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2BDF5C-4F18-48D7-AD5C-92C2BF4C4D33}" type="slidenum">
              <a:rPr lang="en-US" altLang="en-US">
                <a:latin typeface="Calibri" pitchFamily="34" charset="0"/>
              </a:rPr>
              <a:pPr/>
              <a:t>3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8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2BDF5C-4F18-48D7-AD5C-92C2BF4C4D33}" type="slidenum">
              <a:rPr lang="en-US" altLang="en-US">
                <a:latin typeface="Calibri" pitchFamily="34" charset="0"/>
              </a:rPr>
              <a:pPr/>
              <a:t>4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414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2BDF5C-4F18-48D7-AD5C-92C2BF4C4D33}" type="slidenum">
              <a:rPr lang="en-US" altLang="en-US">
                <a:latin typeface="Calibri" pitchFamily="34" charset="0"/>
              </a:rPr>
              <a:pPr/>
              <a:t>11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8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B83B32-6DC1-41E0-8DFF-4A6D3E948B5C}" type="slidenum">
              <a:rPr lang="en-US" altLang="en-US">
                <a:latin typeface="Calibri" pitchFamily="34" charset="0"/>
              </a:rPr>
              <a:pPr/>
              <a:t>18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1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B83B32-6DC1-41E0-8DFF-4A6D3E948B5C}" type="slidenum">
              <a:rPr lang="en-US" altLang="en-US">
                <a:latin typeface="Calibri" pitchFamily="34" charset="0"/>
              </a:rPr>
              <a:pPr/>
              <a:t>22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37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B83B32-6DC1-41E0-8DFF-4A6D3E948B5C}" type="slidenum">
              <a:rPr lang="en-US" altLang="en-US">
                <a:latin typeface="Calibri" pitchFamily="34" charset="0"/>
              </a:rPr>
              <a:pPr/>
              <a:t>23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69D47-7255-4EA4-85DD-F68AFF79565F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88433-9FE8-4B6E-AFCB-7A2132E7D1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63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16618-1445-4FC0-AB4D-388D71A5DB22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83C3B-5A39-47C4-B82F-04F92DA937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13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6AE18-826B-41B6-9C2D-707CDB2B490D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1C877-32DC-4DD5-A916-9FC9CEB532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85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6549F-58FD-4703-8D51-08C5F662303A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52E59-34EC-42A2-A770-9497DE6BE0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782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E34F8-6A4C-469C-830B-6F10961E6032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51FF7-8470-4FB4-AE33-626DF32AE1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076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D3F59-CBE5-4481-B7C2-281E34DEE76C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61824-91ED-44C2-8486-8B8A12D6FF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54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08E8B-9852-4852-9F03-404D100D5F72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611A2-80A8-4B31-BA14-9A10EF01C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26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E711A-7FB0-496C-A38E-E2BBB52EC71C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00799-BD70-4BC6-A570-15E03F2E7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76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5CC20-E74F-4306-9A67-0EFFE5E061BE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0B444-012C-4D14-A6C0-8417E37E3B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90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9EB43-76CF-4F98-BC05-1698550F3B62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91451-D420-47D9-8F14-FE914C5E01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63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F827E-307B-4FEB-AD79-01D51AA115D1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7B119-42C3-48EF-8CFF-FCC203E890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617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3341F8-E258-499D-A61E-91982FFE571F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2CB974E-370E-4D0D-8469-99D0D7952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ravelgis.ge/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 bwMode="auto">
          <a:xfrm>
            <a:off x="632516" y="4191000"/>
            <a:ext cx="4800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buFont typeface="Wingdings 2" pitchFamily="18" charset="2"/>
              <a:buNone/>
            </a:pPr>
            <a:r>
              <a:rPr lang="en-US" altLang="en-US" sz="2000" b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Sergo</a:t>
            </a:r>
            <a:r>
              <a:rPr lang="en-US" altLang="en-US" sz="20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Tsiramua</a:t>
            </a:r>
            <a:endParaRPr lang="en-US" altLang="en-US" sz="20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l" eaLnBrk="1" hangingPunct="1"/>
            <a:r>
              <a:rPr lang="en-US" altLang="en-US" sz="1600" dirty="0">
                <a:solidFill>
                  <a:schemeClr val="tx1"/>
                </a:solidFill>
                <a:latin typeface="+mj-lt"/>
                <a:cs typeface="Arial" pitchFamily="34" charset="0"/>
              </a:rPr>
              <a:t>Professor of University of Georgia</a:t>
            </a:r>
          </a:p>
          <a:p>
            <a:pPr algn="l" eaLnBrk="1" hangingPunct="1"/>
            <a:r>
              <a:rPr lang="en-US" altLang="en-US" sz="1600" dirty="0">
                <a:solidFill>
                  <a:schemeClr val="tx1"/>
                </a:solidFill>
                <a:latin typeface="+mj-lt"/>
                <a:cs typeface="Arial" pitchFamily="34" charset="0"/>
              </a:rPr>
              <a:t>Founder of “Tourism Geo-Information Center”</a:t>
            </a:r>
          </a:p>
          <a:p>
            <a:pPr algn="l" eaLnBrk="1" hangingPunct="1"/>
            <a:endParaRPr lang="ka-GE" altLang="en-US" sz="160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l" eaLnBrk="1" hangingPunct="1"/>
            <a:r>
              <a:rPr lang="en-US" altLang="en-US" sz="20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George </a:t>
            </a:r>
            <a:r>
              <a:rPr lang="en-US" altLang="en-US" sz="2000" b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Tsiramua</a:t>
            </a:r>
            <a:endParaRPr lang="en-US" altLang="en-US" sz="20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l" eaLnBrk="1" hangingPunct="1"/>
            <a:r>
              <a:rPr lang="en-US" altLang="en-US" sz="1600" dirty="0">
                <a:solidFill>
                  <a:schemeClr val="tx1"/>
                </a:solidFill>
                <a:latin typeface="+mj-lt"/>
                <a:cs typeface="Arial" pitchFamily="34" charset="0"/>
              </a:rPr>
              <a:t>Toyota IT Projects manager</a:t>
            </a:r>
          </a:p>
          <a:p>
            <a:pPr algn="l" eaLnBrk="1" hangingPunct="1"/>
            <a:r>
              <a:rPr lang="en-US" altLang="en-US" sz="1600" dirty="0">
                <a:solidFill>
                  <a:schemeClr val="tx1"/>
                </a:solidFill>
                <a:latin typeface="+mj-lt"/>
                <a:cs typeface="Arial" pitchFamily="34" charset="0"/>
              </a:rPr>
              <a:t>Founder of </a:t>
            </a:r>
            <a:r>
              <a:rPr lang="en-US" altLang="en-US" sz="1600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Biliki</a:t>
            </a:r>
            <a:r>
              <a:rPr lang="en-US" altLang="en-US" sz="1600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12CEAA-8FAB-4AA4-94D4-A27B33808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574" y="6312458"/>
            <a:ext cx="2113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latin typeface="+mj-lt"/>
                <a:cs typeface="Arial" panose="020B0604020202020204" pitchFamily="34" charset="0"/>
              </a:rPr>
              <a:t>Tbilisi - 2019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2877" y="1917936"/>
            <a:ext cx="6865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cs typeface="Arial" pitchFamily="34" charset="0"/>
              </a:rPr>
              <a:t>Geo-Information Systems in University of Georgia</a:t>
            </a:r>
            <a:endParaRPr lang="en-US" sz="3600" dirty="0">
              <a:latin typeface="+mj-lt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34" y="228742"/>
            <a:ext cx="1307042" cy="13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0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856476"/>
            <a:ext cx="731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Developed in 2008 and mainly used by organizations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Georgian telecommunications companies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Railway Department of Georgia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…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237738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GIS Short Courses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2779280"/>
            <a:ext cx="51952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latin typeface="+mn-lt"/>
              </a:rPr>
              <a:t>Success Story: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GIS Group was created in </a:t>
            </a:r>
            <a:r>
              <a:rPr lang="en-US" sz="2400" dirty="0" err="1">
                <a:latin typeface="+mn-lt"/>
              </a:rPr>
              <a:t>Silknet</a:t>
            </a:r>
            <a:r>
              <a:rPr lang="en-US" sz="2400" dirty="0">
                <a:latin typeface="+mn-lt"/>
              </a:rPr>
              <a:t>, under department of network development. GIS Group implemented a system for network planning and monitoring. Also web platform for management in order to monitor the entire network of Tbilisi and Georgia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31" y="2256373"/>
            <a:ext cx="6030767" cy="392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6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 t="23496" r="5593" b="9468"/>
          <a:stretch/>
        </p:blipFill>
        <p:spPr bwMode="auto">
          <a:xfrm>
            <a:off x="6427955" y="1243334"/>
            <a:ext cx="5302250" cy="2920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937" y="977460"/>
            <a:ext cx="50548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Created Land Registration System of Georgia in </a:t>
            </a:r>
            <a:r>
              <a:rPr lang="en-US" sz="2000" b="1" dirty="0">
                <a:latin typeface="+mn-lt"/>
              </a:rPr>
              <a:t>World Bank (WB) &amp; IFAD Project </a:t>
            </a:r>
            <a:r>
              <a:rPr lang="en-US" sz="2000" dirty="0">
                <a:latin typeface="+mn-lt"/>
              </a:rPr>
              <a:t>“Georgian Agricultural Development”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Managing IT&amp;GIS Group and Consultant in – Land Registration Unit – 1998 - 2004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2" r="25973" b="8542"/>
          <a:stretch/>
        </p:blipFill>
        <p:spPr bwMode="auto">
          <a:xfrm>
            <a:off x="3810000" y="2880962"/>
            <a:ext cx="5575095" cy="30916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5" t="27292" r="4423" b="12083"/>
          <a:stretch/>
        </p:blipFill>
        <p:spPr bwMode="auto">
          <a:xfrm>
            <a:off x="337782" y="3657600"/>
            <a:ext cx="5510212" cy="294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04800" y="237738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GIS Past Experience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878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357116" y="1698752"/>
            <a:ext cx="7034284" cy="432426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sz="2000" dirty="0">
                <a:latin typeface="+mn-lt"/>
              </a:rPr>
              <a:t>Main Purpose</a:t>
            </a:r>
          </a:p>
          <a:p>
            <a:pPr marL="285750" indent="-28575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Create national Geo-information system (GIS) of Tourism</a:t>
            </a:r>
          </a:p>
          <a:p>
            <a:pPr marL="285750" indent="-28575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Insert geo-database of  touristic objects on the touristic GIS map</a:t>
            </a:r>
          </a:p>
          <a:p>
            <a:pPr marL="285750" indent="-28575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Research of Georgian cultural heritage, natural sites and other touristic resources </a:t>
            </a:r>
          </a:p>
          <a:p>
            <a:pPr marL="285750" indent="-28575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Generate new touristic routs and digitalize current routes</a:t>
            </a:r>
          </a:p>
          <a:p>
            <a:pPr marL="285750" indent="-28575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Create tourism security nonstop monitoring system</a:t>
            </a:r>
          </a:p>
          <a:p>
            <a:pPr marL="285750" indent="-28575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Publish tourism information materials in Georgian and Foreign languages</a:t>
            </a:r>
          </a:p>
          <a:p>
            <a:pPr marL="285750" indent="-28575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Organize training, seminars, exhibitions, contests and conference</a:t>
            </a: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341194" y="939994"/>
            <a:ext cx="97172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UG partner Nonprofit Organization </a:t>
            </a:r>
            <a:r>
              <a:rPr lang="ka-GE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– 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“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TravelGIS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” 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was created in 2011</a:t>
            </a:r>
            <a:endParaRPr lang="ka-GE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975" y="2895600"/>
            <a:ext cx="3292614" cy="1231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04800" y="237738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Tourism Geo-information Center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66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04800" y="237738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Main Projects of Travel GIS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772755"/>
            <a:ext cx="8150964" cy="407955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856476"/>
            <a:ext cx="7391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Tourism Web Platform </a:t>
            </a:r>
            <a:r>
              <a:rPr lang="en-US" sz="2000" dirty="0">
                <a:latin typeface="+mn-lt"/>
                <a:hlinkClick r:id="rId5"/>
              </a:rPr>
              <a:t>www.travelgis.ge</a:t>
            </a:r>
            <a:r>
              <a:rPr lang="en-US" sz="2000" dirty="0">
                <a:latin typeface="+mn-lt"/>
              </a:rPr>
              <a:t> - 2011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Research Archeological Tourism Potential of </a:t>
            </a:r>
            <a:r>
              <a:rPr lang="en-US" sz="2000" dirty="0" err="1">
                <a:latin typeface="+mn-lt"/>
              </a:rPr>
              <a:t>Kvemo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Kartli</a:t>
            </a:r>
            <a:r>
              <a:rPr lang="en-US" sz="2000" dirty="0">
                <a:latin typeface="+mn-lt"/>
              </a:rPr>
              <a:t> - 2012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Research of Wine Tourism Potential in Georgia - 2012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Bachelor Course “Geo-information Technologies in Tourism” - 2013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Mobile App “</a:t>
            </a:r>
            <a:r>
              <a:rPr lang="en-US" sz="2000" dirty="0" err="1">
                <a:latin typeface="+mn-lt"/>
              </a:rPr>
              <a:t>TravelGIS</a:t>
            </a:r>
            <a:r>
              <a:rPr lang="en-US" sz="2000" dirty="0">
                <a:latin typeface="+mn-lt"/>
              </a:rPr>
              <a:t>” – 2014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Visitors Management Plan in </a:t>
            </a:r>
            <a:r>
              <a:rPr lang="en-US" sz="2000" dirty="0" err="1">
                <a:latin typeface="+mn-lt"/>
              </a:rPr>
              <a:t>Imereti</a:t>
            </a:r>
            <a:r>
              <a:rPr lang="en-US" sz="2000" dirty="0">
                <a:latin typeface="+mn-lt"/>
              </a:rPr>
              <a:t> – 2015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Researching regional level tourist facilities - 2014-2017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Discover Georgia in Your Village – 2016-2017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Increasing tourism potential in bordering regions of Azerbaijan and Georgia – 2018-2019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Tourism mobile App “</a:t>
            </a:r>
            <a:r>
              <a:rPr lang="en-US" sz="2000" dirty="0" err="1">
                <a:latin typeface="+mn-lt"/>
              </a:rPr>
              <a:t>Biliki</a:t>
            </a:r>
            <a:r>
              <a:rPr lang="en-US" sz="2000" dirty="0">
                <a:latin typeface="+mn-lt"/>
              </a:rPr>
              <a:t>” - 2019</a:t>
            </a:r>
          </a:p>
        </p:txBody>
      </p:sp>
    </p:spTree>
    <p:extLst>
      <p:ext uri="{BB962C8B-B14F-4D97-AF65-F5344CB8AC3E}">
        <p14:creationId xmlns:p14="http://schemas.microsoft.com/office/powerpoint/2010/main" val="425057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53069"/>
            <a:ext cx="10744200" cy="838200"/>
          </a:xfrm>
        </p:spPr>
        <p:txBody>
          <a:bodyPr>
            <a:noAutofit/>
          </a:bodyPr>
          <a:lstStyle/>
          <a:p>
            <a:pPr lvl="0" algn="l"/>
            <a:r>
              <a:rPr lang="en-US" sz="2000" dirty="0"/>
              <a:t>Research of touristic potential of Georgia and create geo-database of touristic resources in </a:t>
            </a:r>
            <a:r>
              <a:rPr lang="en-US" sz="2000" dirty="0" err="1"/>
              <a:t>TravelGIS</a:t>
            </a:r>
            <a:r>
              <a:rPr lang="en-US" sz="2000" dirty="0"/>
              <a:t>. The project was financed by The University of Georgia and National Tourism Administration.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1" r="5242" b="6250"/>
          <a:stretch/>
        </p:blipFill>
        <p:spPr bwMode="auto">
          <a:xfrm>
            <a:off x="1905000" y="1803779"/>
            <a:ext cx="8395855" cy="4617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237738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Discover Georgia In Your Village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19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778" y="1016862"/>
            <a:ext cx="1038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+mn-lt"/>
              </a:rPr>
              <a:t>The international project is co-financed by the European Union and managed by the German Society for International Cooperation (GIZ) within the Eastern Partnership Territorial Cooperation program.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799" y="237738"/>
            <a:ext cx="1088968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Kvemo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Kartli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(Georgia) - Ganja-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Gazakh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(Azerbaijan) German Heritage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r="19649" b="11089"/>
          <a:stretch/>
        </p:blipFill>
        <p:spPr bwMode="auto">
          <a:xfrm>
            <a:off x="304799" y="1956063"/>
            <a:ext cx="6915811" cy="321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8" r="16603" b="11088"/>
          <a:stretch/>
        </p:blipFill>
        <p:spPr bwMode="auto">
          <a:xfrm>
            <a:off x="4798628" y="3200400"/>
            <a:ext cx="716477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276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799" y="855583"/>
            <a:ext cx="103632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+mn-lt"/>
              </a:rPr>
              <a:t>The international project “Visitors Management Plan” (VMP) for selected Cultural Heritage Sites was managed with Italian company </a:t>
            </a:r>
            <a:r>
              <a:rPr lang="en-US" dirty="0" err="1">
                <a:latin typeface="+mn-lt"/>
              </a:rPr>
              <a:t>SiTI</a:t>
            </a:r>
            <a:r>
              <a:rPr lang="en-US" dirty="0">
                <a:latin typeface="+mn-lt"/>
              </a:rPr>
              <a:t> - </a:t>
            </a:r>
            <a:r>
              <a:rPr lang="en-US" dirty="0" err="1">
                <a:latin typeface="+mn-lt"/>
              </a:rPr>
              <a:t>Instituto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Superiore</a:t>
            </a:r>
            <a:r>
              <a:rPr lang="en-US" dirty="0">
                <a:latin typeface="+mn-lt"/>
              </a:rPr>
              <a:t> sui </a:t>
            </a:r>
            <a:r>
              <a:rPr lang="en-US" dirty="0" err="1">
                <a:latin typeface="+mn-lt"/>
              </a:rPr>
              <a:t>Sistemi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Territoriali</a:t>
            </a:r>
            <a:r>
              <a:rPr lang="en-US" dirty="0">
                <a:latin typeface="+mn-lt"/>
              </a:rPr>
              <a:t> per </a:t>
            </a:r>
            <a:r>
              <a:rPr lang="en-US" dirty="0" err="1">
                <a:latin typeface="+mn-lt"/>
              </a:rPr>
              <a:t>I’Innovazione</a:t>
            </a:r>
            <a:r>
              <a:rPr lang="en-US" dirty="0">
                <a:latin typeface="+mn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+mn-lt"/>
              </a:rPr>
              <a:t>The project was financed by Municipal Development Fund of Georgia – MDF.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+mn-lt"/>
              </a:rPr>
              <a:t>Professors from UG were invited as experts.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1" r="7936" b="11088"/>
          <a:stretch/>
        </p:blipFill>
        <p:spPr bwMode="auto">
          <a:xfrm>
            <a:off x="1083516" y="2285248"/>
            <a:ext cx="10024967" cy="434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04799" y="237738"/>
            <a:ext cx="1088968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Visitors Management Plan in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Imereti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Region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4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799" y="1194576"/>
            <a:ext cx="56388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Development of Tourism Bachelors and Masters Programs (2015)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Best practice sharing in Girona State University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Created a course GIS Technologies in Tourism for Bachelors and Masters programs.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Presentation: WEBGIS and Mobile Platforms of Touristic Resources at the conference in Ruse, Bulgaria, under Erasmus+ project (2019)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04799" y="237738"/>
            <a:ext cx="5181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Tempus and Erasmus Projects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24000"/>
            <a:ext cx="5895559" cy="428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93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16252688"/>
              </p:ext>
            </p:extLst>
          </p:nvPr>
        </p:nvGraphicFramePr>
        <p:xfrm>
          <a:off x="2743200" y="838201"/>
          <a:ext cx="6781800" cy="5562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Left-Right Arrow 8"/>
          <p:cNvSpPr/>
          <p:nvPr/>
        </p:nvSpPr>
        <p:spPr>
          <a:xfrm>
            <a:off x="5562601" y="4953000"/>
            <a:ext cx="1133475" cy="5715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Left-Right Arrow 9"/>
          <p:cNvSpPr/>
          <p:nvPr/>
        </p:nvSpPr>
        <p:spPr>
          <a:xfrm rot="3818083">
            <a:off x="6441282" y="3361532"/>
            <a:ext cx="1141412" cy="6381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09800" y="1001714"/>
            <a:ext cx="1922590" cy="181768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>
                <a:cs typeface="Arial" pitchFamily="34" charset="0"/>
              </a:rPr>
              <a:t>Donor Organizations</a:t>
            </a:r>
          </a:p>
        </p:txBody>
      </p:sp>
      <p:cxnSp>
        <p:nvCxnSpPr>
          <p:cNvPr id="7" name="Straight Arrow Connector 6"/>
          <p:cNvCxnSpPr>
            <a:stCxn id="4" idx="5"/>
          </p:cNvCxnSpPr>
          <p:nvPr/>
        </p:nvCxnSpPr>
        <p:spPr>
          <a:xfrm>
            <a:off x="3850833" y="2553206"/>
            <a:ext cx="3083367" cy="1942594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33702" y="2819400"/>
            <a:ext cx="617131" cy="1143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32390" y="1905000"/>
            <a:ext cx="744410" cy="7620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Left-Right Arrow 22"/>
          <p:cNvSpPr/>
          <p:nvPr/>
        </p:nvSpPr>
        <p:spPr>
          <a:xfrm rot="18134019">
            <a:off x="4663282" y="3329782"/>
            <a:ext cx="1133475" cy="6048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304799" y="237738"/>
            <a:ext cx="5181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Cooperation Scheme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25604" name="Content Placeholder 7"/>
          <p:cNvSpPr>
            <a:spLocks noGrp="1"/>
          </p:cNvSpPr>
          <p:nvPr>
            <p:ph idx="1"/>
          </p:nvPr>
        </p:nvSpPr>
        <p:spPr>
          <a:xfrm>
            <a:off x="381000" y="1066800"/>
            <a:ext cx="5292725" cy="3886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Free mobile app </a:t>
            </a:r>
            <a:r>
              <a:rPr lang="ka-GE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“</a:t>
            </a:r>
            <a:r>
              <a:rPr lang="en-US" alt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TravelGIS</a:t>
            </a:r>
            <a:r>
              <a:rPr lang="ka-GE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”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for </a:t>
            </a:r>
            <a:r>
              <a:rPr lang="ka-GE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Android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Innovative idea and technology;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Objectives – show the touristic resources</a:t>
            </a:r>
            <a:r>
              <a:rPr lang="ka-GE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and routs of the country to the world;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Three languages – Georgian, English, Russian;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Rich verity of tours;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User friendly interactive map;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Rich verity of touristic destinations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Ability to see own location;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Open for every one in the world.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799" y="237738"/>
            <a:ext cx="5181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Mobile App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TravelGIS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59873"/>
            <a:ext cx="7315200" cy="487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1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237738"/>
            <a:ext cx="6858000" cy="457200"/>
          </a:xfrm>
        </p:spPr>
        <p:txBody>
          <a:bodyPr/>
          <a:lstStyle/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Main purpose of GIS in UG education system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304800" y="1252735"/>
            <a:ext cx="632460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+mn-lt"/>
              </a:rPr>
              <a:t>Teach students to use modern GIS solutions of managing, planning and analyzes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Network and Communications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Logistics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Tourism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Archeology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Rural Development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Ecology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…</a:t>
            </a:r>
            <a:endParaRPr lang="ka-GE" sz="24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2438400"/>
            <a:ext cx="63817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17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6C7533-D170-45DE-9C23-AF1FADD4C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40" y="1325262"/>
            <a:ext cx="2150660" cy="44603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C134A7-D775-408E-8497-8F77F685A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29" y="1325272"/>
            <a:ext cx="2139775" cy="44603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1B58E6-89DE-43A0-94A3-3AA171F5F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40" y="1318335"/>
            <a:ext cx="2069020" cy="4460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84AD87-9202-4FB3-AC28-7F477C2FD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73" y="1325284"/>
            <a:ext cx="2209800" cy="4460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304799" y="237738"/>
            <a:ext cx="5181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Mobile App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TravelGIS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C8C1F-7A26-40AA-AC35-5D34F5560601}"/>
              </a:ext>
            </a:extLst>
          </p:cNvPr>
          <p:cNvSpPr txBox="1"/>
          <p:nvPr/>
        </p:nvSpPr>
        <p:spPr>
          <a:xfrm>
            <a:off x="1164040" y="6046625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bridge built by Siemens Brothers</a:t>
            </a:r>
          </a:p>
        </p:txBody>
      </p:sp>
    </p:spTree>
    <p:extLst>
      <p:ext uri="{BB962C8B-B14F-4D97-AF65-F5344CB8AC3E}">
        <p14:creationId xmlns:p14="http://schemas.microsoft.com/office/powerpoint/2010/main" val="3334105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304799" y="237738"/>
            <a:ext cx="5181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Mobile App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Biliki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1" y="2438400"/>
            <a:ext cx="4576845" cy="42533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40" y="2438400"/>
            <a:ext cx="2288423" cy="42533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380" y="2438400"/>
            <a:ext cx="2288423" cy="42533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620" y="2438400"/>
            <a:ext cx="2288423" cy="4253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04798" y="868740"/>
            <a:ext cx="11201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To make travel planning easier and to help travelers get the best out of their journeys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By providing tourist routes, information about tourist objects and useful hints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We created irreplaceable mobile tool for travelers in Georgia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Sponsored by The University of Georgia</a:t>
            </a:r>
          </a:p>
        </p:txBody>
      </p:sp>
    </p:spTree>
    <p:extLst>
      <p:ext uri="{BB962C8B-B14F-4D97-AF65-F5344CB8AC3E}">
        <p14:creationId xmlns:p14="http://schemas.microsoft.com/office/powerpoint/2010/main" val="1896820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016" y="990600"/>
            <a:ext cx="464820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Create GIS laboratory with sufficient equipment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Use latest licensed GIS Software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Purchase a GIS drone for 3D scanning and creation of 3D GIS Maps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Increased opportunities for our Students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Managing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Planning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Analysis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799" y="237738"/>
            <a:ext cx="5181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What’s Next?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56" y="1447800"/>
            <a:ext cx="532190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98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1738" y="2286000"/>
            <a:ext cx="7543800" cy="762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Attention</a:t>
            </a:r>
            <a:r>
              <a:rPr lang="ka-G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2435759" y="4163317"/>
            <a:ext cx="267098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dirty="0" err="1"/>
              <a:t>Sergo</a:t>
            </a:r>
            <a:r>
              <a:rPr lang="en-US" b="1" dirty="0"/>
              <a:t> </a:t>
            </a:r>
            <a:r>
              <a:rPr lang="en-US" b="1" dirty="0" err="1"/>
              <a:t>Tsiramua</a:t>
            </a:r>
            <a:endParaRPr lang="ka-GE" b="1" dirty="0"/>
          </a:p>
          <a:p>
            <a:pPr eaLnBrk="1" hangingPunct="1">
              <a:defRPr/>
            </a:pPr>
            <a:endParaRPr lang="en-US" sz="800" b="1" dirty="0"/>
          </a:p>
          <a:p>
            <a:pPr eaLnBrk="1" hangingPunct="1">
              <a:defRPr/>
            </a:pPr>
            <a:r>
              <a:rPr lang="en-US" sz="1600" b="1" dirty="0"/>
              <a:t>+995 5</a:t>
            </a:r>
            <a:r>
              <a:rPr lang="ka-GE" sz="1600" b="1" dirty="0"/>
              <a:t>91</a:t>
            </a:r>
            <a:r>
              <a:rPr lang="en-US" sz="1600" b="1" dirty="0"/>
              <a:t> </a:t>
            </a:r>
            <a:r>
              <a:rPr lang="ka-GE" sz="1600" b="1" dirty="0"/>
              <a:t>992987</a:t>
            </a:r>
          </a:p>
          <a:p>
            <a:pPr eaLnBrk="1" hangingPunct="1">
              <a:defRPr/>
            </a:pPr>
            <a:r>
              <a:rPr lang="en-US" sz="1600" dirty="0"/>
              <a:t>s.tsiramua@ug.edu.ge</a:t>
            </a:r>
          </a:p>
          <a:p>
            <a:pPr eaLnBrk="1" hangingPunct="1">
              <a:defRPr/>
            </a:pPr>
            <a:r>
              <a:rPr lang="en-US" sz="1600" dirty="0"/>
              <a:t>www.ug.edu.ge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910137" y="6307723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Tbilisi 2019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36" y="78473"/>
            <a:ext cx="1459607" cy="1524000"/>
          </a:xfrm>
          <a:prstGeom prst="rect">
            <a:avLst/>
          </a:prstGeom>
        </p:spPr>
      </p:pic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7500937" y="4163317"/>
            <a:ext cx="267098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dirty="0" err="1"/>
              <a:t>GeorgeTsiramua</a:t>
            </a:r>
            <a:endParaRPr lang="ka-GE" b="1" dirty="0"/>
          </a:p>
          <a:p>
            <a:pPr eaLnBrk="1" hangingPunct="1">
              <a:defRPr/>
            </a:pPr>
            <a:endParaRPr lang="en-US" sz="800" b="1" dirty="0"/>
          </a:p>
          <a:p>
            <a:pPr eaLnBrk="1" hangingPunct="1">
              <a:defRPr/>
            </a:pPr>
            <a:r>
              <a:rPr lang="en-US" sz="1600" b="1" dirty="0"/>
              <a:t>+995 5</a:t>
            </a:r>
            <a:r>
              <a:rPr lang="ka-GE" sz="1600" b="1" dirty="0"/>
              <a:t>9</a:t>
            </a:r>
            <a:r>
              <a:rPr lang="en-US" sz="1600" b="1" dirty="0"/>
              <a:t>9 883398</a:t>
            </a:r>
            <a:endParaRPr lang="ka-GE" sz="1600" b="1" dirty="0"/>
          </a:p>
          <a:p>
            <a:pPr eaLnBrk="1" hangingPunct="1">
              <a:defRPr/>
            </a:pPr>
            <a:r>
              <a:rPr lang="en-US" sz="1600" dirty="0"/>
              <a:t>gtsiramua@bilikiapp.com</a:t>
            </a:r>
          </a:p>
          <a:p>
            <a:pPr eaLnBrk="1" hangingPunct="1">
              <a:defRPr/>
            </a:pPr>
            <a:r>
              <a:rPr lang="en-US" sz="1600" dirty="0"/>
              <a:t>www.bilikiapp.com</a:t>
            </a:r>
          </a:p>
        </p:txBody>
      </p:sp>
    </p:spTree>
    <p:extLst>
      <p:ext uri="{BB962C8B-B14F-4D97-AF65-F5344CB8AC3E}">
        <p14:creationId xmlns:p14="http://schemas.microsoft.com/office/powerpoint/2010/main" val="41816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237738"/>
            <a:ext cx="7391400" cy="457200"/>
          </a:xfrm>
        </p:spPr>
        <p:txBody>
          <a:bodyPr/>
          <a:lstStyle/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GIS in schools of The University of Georgia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1143000"/>
            <a:ext cx="594360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Since 2005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Bachelors, Masters, PHD, Short Courses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School of Science and Technology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Information Technologies and Engineering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School of Art and Humanities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Archeology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School of Health Science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Statistical Analysis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School of Business and Administration Studies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Tourism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342786"/>
            <a:ext cx="6608928" cy="46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00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37738"/>
            <a:ext cx="7391400" cy="457200"/>
          </a:xfrm>
        </p:spPr>
        <p:txBody>
          <a:bodyPr/>
          <a:lstStyle/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Main GIS directions in The University of Georgia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1524000"/>
            <a:ext cx="3657600" cy="11887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Geo-Informatics – Main Course based on MapInfo Professional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67200" y="1524000"/>
            <a:ext cx="3657600" cy="11887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Geo-Information System ArcGIS – selective course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229600" y="1524000"/>
            <a:ext cx="3657600" cy="11887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GIS Technologies in Tourism – Main Course based on MapInfo Professional and </a:t>
            </a:r>
            <a:r>
              <a:rPr lang="en-US" dirty="0" err="1"/>
              <a:t>TravelGIS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868882"/>
            <a:ext cx="1905000" cy="167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619499"/>
            <a:ext cx="1905000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46" y="4164531"/>
            <a:ext cx="2179707" cy="81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4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/>
          <a:srcRect l="25593" t="13340" r="21061" b="5200"/>
          <a:stretch>
            <a:fillRect/>
          </a:stretch>
        </p:blipFill>
        <p:spPr bwMode="auto">
          <a:xfrm>
            <a:off x="6460910" y="1048603"/>
            <a:ext cx="4858679" cy="4175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37738"/>
            <a:ext cx="10210800" cy="457200"/>
          </a:xfrm>
        </p:spPr>
        <p:txBody>
          <a:bodyPr/>
          <a:lstStyle/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Projects created by Students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055530"/>
            <a:ext cx="5105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latin typeface="+mn-lt"/>
              </a:rPr>
              <a:t>Okan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Eray’s</a:t>
            </a:r>
            <a:r>
              <a:rPr lang="en-US" sz="2400" dirty="0">
                <a:latin typeface="+mn-lt"/>
              </a:rPr>
              <a:t> Master Thesis -</a:t>
            </a:r>
            <a:r>
              <a:rPr lang="ka-GE" sz="24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Education Analysis and Planning for Georgian Schools (2010)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Demographics and </a:t>
            </a:r>
            <a:r>
              <a:rPr lang="en-US" sz="2400">
                <a:latin typeface="+mn-lt"/>
              </a:rPr>
              <a:t>Rural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Show statistic values on 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Rating to public schools, to private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Success of schools among to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Around the school design map of crime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Around the school design map of traffic density</a:t>
            </a:r>
          </a:p>
        </p:txBody>
      </p:sp>
    </p:spTree>
    <p:extLst>
      <p:ext uri="{BB962C8B-B14F-4D97-AF65-F5344CB8AC3E}">
        <p14:creationId xmlns:p14="http://schemas.microsoft.com/office/powerpoint/2010/main" val="326901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11" y="1059644"/>
            <a:ext cx="4197623" cy="225553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44" y="2318602"/>
            <a:ext cx="4197623" cy="2255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04800" y="237738"/>
            <a:ext cx="595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Projects created by Students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1388" y="856476"/>
            <a:ext cx="59630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Davit </a:t>
            </a:r>
            <a:r>
              <a:rPr lang="en-US" sz="2400" dirty="0" err="1">
                <a:latin typeface="+mn-lt"/>
              </a:rPr>
              <a:t>Gigilashvili</a:t>
            </a:r>
            <a:r>
              <a:rPr lang="en-US" sz="2400" dirty="0">
                <a:latin typeface="+mn-lt"/>
              </a:rPr>
              <a:t> and </a:t>
            </a:r>
            <a:r>
              <a:rPr lang="en-US" sz="2400" dirty="0" err="1">
                <a:latin typeface="+mn-lt"/>
              </a:rPr>
              <a:t>Temur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Makbaniani</a:t>
            </a:r>
            <a:r>
              <a:rPr lang="en-US" sz="2400" dirty="0">
                <a:latin typeface="+mn-lt"/>
              </a:rPr>
              <a:t> Bachelor Thesis – Dynamics of changes of green environment of Tbilisi (2015)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Ecology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Environmental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Rural Development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317" y="4173131"/>
            <a:ext cx="4175578" cy="2169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4151" y="3573298"/>
            <a:ext cx="3836933" cy="2157369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17886" y="4338671"/>
            <a:ext cx="3836933" cy="216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531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67" y="566275"/>
            <a:ext cx="5894695" cy="5894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237738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UG GIS Center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2955" y="1066800"/>
            <a:ext cx="574684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Founded in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Main purpose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Development of GIS study programs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Increase awareness about importance of GIS in different fields of study and business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Participation in different university and science projects in the field of GIS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Involvement of students in different international projects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Management and support of student projects</a:t>
            </a:r>
          </a:p>
          <a:p>
            <a:pPr lvl="1"/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7121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237738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Projects created by Students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878085"/>
            <a:ext cx="678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Touristic guide of Archeological Complex </a:t>
            </a:r>
            <a:r>
              <a:rPr lang="en-US" sz="2400" dirty="0" err="1">
                <a:latin typeface="+mn-lt"/>
              </a:rPr>
              <a:t>Samshvilde</a:t>
            </a:r>
            <a:r>
              <a:rPr lang="en-US" sz="2400" dirty="0">
                <a:latin typeface="+mn-lt"/>
              </a:rPr>
              <a:t> based on tourism platform </a:t>
            </a:r>
            <a:r>
              <a:rPr lang="en-US" sz="2400" dirty="0" err="1">
                <a:latin typeface="+mn-lt"/>
              </a:rPr>
              <a:t>TraveGIS</a:t>
            </a: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Field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Archeology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Tour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Tourism development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48" y="2037855"/>
            <a:ext cx="7568506" cy="34407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9" y="3182555"/>
            <a:ext cx="7508803" cy="341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18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847"/>
            <a:ext cx="12192000" cy="8623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89" y="76200"/>
            <a:ext cx="747307" cy="7802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856476"/>
            <a:ext cx="670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Touristic guide of Tbilisi Ethnography Museum based on tourism platform </a:t>
            </a:r>
            <a:r>
              <a:rPr lang="en-US" sz="2400" dirty="0" err="1">
                <a:latin typeface="+mn-lt"/>
              </a:rPr>
              <a:t>TraveGIS</a:t>
            </a:r>
            <a:r>
              <a:rPr lang="en-US" sz="2400" dirty="0">
                <a:latin typeface="+mn-lt"/>
              </a:rPr>
              <a:t> (Bachelors Thesis)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Ethnography and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Tour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Tourism development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237738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Projects created by Students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26" y="2111641"/>
            <a:ext cx="7520053" cy="3418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0"/>
            <a:ext cx="7520053" cy="34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81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6702</TotalTime>
  <Words>1002</Words>
  <Application>Microsoft Office PowerPoint</Application>
  <PresentationFormat>Widescreen</PresentationFormat>
  <Paragraphs>160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 2</vt:lpstr>
      <vt:lpstr>Office Theme</vt:lpstr>
      <vt:lpstr>PowerPoint Presentation</vt:lpstr>
      <vt:lpstr>Main purpose of GIS in UG education system</vt:lpstr>
      <vt:lpstr>GIS in schools of The University of Georgia</vt:lpstr>
      <vt:lpstr>Main GIS directions in The University of Georgia</vt:lpstr>
      <vt:lpstr>Projects created by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of touristic potential of Georgia and create geo-database of touristic resources in TravelGIS. The project was financed by The University of Georgia and National Tourism Administration.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ტურიზმის ეროვნული გეოინფორმაციული სისტემა</dc:title>
  <dc:creator>GIOTOKO</dc:creator>
  <cp:lastModifiedBy>Sergo</cp:lastModifiedBy>
  <cp:revision>653</cp:revision>
  <dcterms:created xsi:type="dcterms:W3CDTF">2011-03-19T16:15:10Z</dcterms:created>
  <dcterms:modified xsi:type="dcterms:W3CDTF">2019-10-07T17:30:03Z</dcterms:modified>
</cp:coreProperties>
</file>